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9144000" cy="6858000"/>
  <p:embeddedFontLst>
    <p:embeddedFont>
      <p:font typeface="Constantia"/>
      <p:regular r:id="rId34"/>
      <p:bold r:id="rId35"/>
      <p:italic r:id="rId36"/>
      <p:boldItalic r:id="rId37"/>
    </p:embeddedFont>
    <p:embeddedFont>
      <p:font typeface="Noto Sans Symbols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0" roundtripDataSignature="AMtx7mjrn4i/4MpWCsKpZdVpaBAMV8jk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nstantia-bold.fntdata"/><Relationship Id="rId12" Type="http://schemas.openxmlformats.org/officeDocument/2006/relationships/slide" Target="slides/slide7.xml"/><Relationship Id="rId34" Type="http://schemas.openxmlformats.org/officeDocument/2006/relationships/font" Target="fonts/Constantia-regular.fntdata"/><Relationship Id="rId15" Type="http://schemas.openxmlformats.org/officeDocument/2006/relationships/slide" Target="slides/slide10.xml"/><Relationship Id="rId37" Type="http://schemas.openxmlformats.org/officeDocument/2006/relationships/font" Target="fonts/Constantia-boldItalic.fntdata"/><Relationship Id="rId14" Type="http://schemas.openxmlformats.org/officeDocument/2006/relationships/slide" Target="slides/slide9.xml"/><Relationship Id="rId36" Type="http://schemas.openxmlformats.org/officeDocument/2006/relationships/font" Target="fonts/Constantia-italic.fntdata"/><Relationship Id="rId17" Type="http://schemas.openxmlformats.org/officeDocument/2006/relationships/slide" Target="slides/slide12.xml"/><Relationship Id="rId39" Type="http://schemas.openxmlformats.org/officeDocument/2006/relationships/font" Target="fonts/NotoSansSymbols-bold.fntdata"/><Relationship Id="rId16" Type="http://schemas.openxmlformats.org/officeDocument/2006/relationships/slide" Target="slides/slide11.xml"/><Relationship Id="rId38" Type="http://schemas.openxmlformats.org/officeDocument/2006/relationships/font" Target="fonts/NotoSansSymbol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title"/>
          </p:nvPr>
        </p:nvSpPr>
        <p:spPr>
          <a:xfrm>
            <a:off x="430783" y="718565"/>
            <a:ext cx="83185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body"/>
          </p:nvPr>
        </p:nvSpPr>
        <p:spPr>
          <a:xfrm>
            <a:off x="349504" y="1224533"/>
            <a:ext cx="8358505" cy="4485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0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430783" y="718565"/>
            <a:ext cx="83185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430783" y="718565"/>
            <a:ext cx="83185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2" type="body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430783" y="718565"/>
            <a:ext cx="83185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349504" y="1224533"/>
            <a:ext cx="8358505" cy="4485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1145539" y="1090625"/>
            <a:ext cx="4904740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/>
              <a:t>Facial Nerve</a:t>
            </a:r>
            <a:endParaRPr sz="8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744" y="0"/>
            <a:ext cx="8215883" cy="68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type="title"/>
          </p:nvPr>
        </p:nvSpPr>
        <p:spPr>
          <a:xfrm>
            <a:off x="988567" y="202768"/>
            <a:ext cx="518477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9933FF"/>
                </a:solidFill>
              </a:rPr>
              <a:t>Cranial Nerve VII: Facial</a:t>
            </a:r>
            <a:endParaRPr sz="4400"/>
          </a:p>
        </p:txBody>
      </p:sp>
      <p:sp>
        <p:nvSpPr>
          <p:cNvPr id="103" name="Google Shape;103;p11"/>
          <p:cNvSpPr txBox="1"/>
          <p:nvPr/>
        </p:nvSpPr>
        <p:spPr>
          <a:xfrm>
            <a:off x="6898005" y="5636767"/>
            <a:ext cx="71882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13.2(VII)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095" y="952500"/>
            <a:ext cx="8461248" cy="576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23" y="89915"/>
            <a:ext cx="8860536" cy="676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38" y="776563"/>
            <a:ext cx="7138259" cy="572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>
            <p:ph type="title"/>
          </p:nvPr>
        </p:nvSpPr>
        <p:spPr>
          <a:xfrm>
            <a:off x="6725157" y="1186129"/>
            <a:ext cx="2087880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Facial colliculus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5670803" y="1278763"/>
            <a:ext cx="975994" cy="173990"/>
          </a:xfrm>
          <a:custGeom>
            <a:rect b="b" l="l" r="r" t="t"/>
            <a:pathLst>
              <a:path extrusionOk="0" h="173990" w="975995">
                <a:moveTo>
                  <a:pt x="172212" y="0"/>
                </a:moveTo>
                <a:lnTo>
                  <a:pt x="0" y="89788"/>
                </a:lnTo>
                <a:lnTo>
                  <a:pt x="175260" y="173609"/>
                </a:lnTo>
                <a:lnTo>
                  <a:pt x="174252" y="116204"/>
                </a:lnTo>
                <a:lnTo>
                  <a:pt x="145287" y="116204"/>
                </a:lnTo>
                <a:lnTo>
                  <a:pt x="144272" y="58292"/>
                </a:lnTo>
                <a:lnTo>
                  <a:pt x="173226" y="57797"/>
                </a:lnTo>
                <a:lnTo>
                  <a:pt x="172212" y="0"/>
                </a:lnTo>
                <a:close/>
              </a:path>
              <a:path extrusionOk="0" h="173990" w="975995">
                <a:moveTo>
                  <a:pt x="173226" y="57797"/>
                </a:moveTo>
                <a:lnTo>
                  <a:pt x="144272" y="58292"/>
                </a:lnTo>
                <a:lnTo>
                  <a:pt x="145287" y="116204"/>
                </a:lnTo>
                <a:lnTo>
                  <a:pt x="174243" y="115709"/>
                </a:lnTo>
                <a:lnTo>
                  <a:pt x="173226" y="57797"/>
                </a:lnTo>
                <a:close/>
              </a:path>
              <a:path extrusionOk="0" h="173990" w="975995">
                <a:moveTo>
                  <a:pt x="174243" y="115709"/>
                </a:moveTo>
                <a:lnTo>
                  <a:pt x="145287" y="116204"/>
                </a:lnTo>
                <a:lnTo>
                  <a:pt x="174252" y="116204"/>
                </a:lnTo>
                <a:lnTo>
                  <a:pt x="174243" y="115709"/>
                </a:lnTo>
                <a:close/>
              </a:path>
              <a:path extrusionOk="0" h="173990" w="975995">
                <a:moveTo>
                  <a:pt x="974851" y="44069"/>
                </a:moveTo>
                <a:lnTo>
                  <a:pt x="173226" y="57797"/>
                </a:lnTo>
                <a:lnTo>
                  <a:pt x="174243" y="115709"/>
                </a:lnTo>
                <a:lnTo>
                  <a:pt x="975868" y="101981"/>
                </a:lnTo>
                <a:lnTo>
                  <a:pt x="974851" y="44069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47" y="153922"/>
            <a:ext cx="8782812" cy="6704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title"/>
          </p:nvPr>
        </p:nvSpPr>
        <p:spPr>
          <a:xfrm>
            <a:off x="430783" y="718565"/>
            <a:ext cx="83185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1.	</a:t>
            </a:r>
            <a:r>
              <a:rPr lang="en-US"/>
              <a:t>Motor nucleus of facial nerve </a:t>
            </a:r>
            <a:r>
              <a:rPr lang="en-US" sz="3200">
                <a:solidFill>
                  <a:srgbClr val="FF6600"/>
                </a:solidFill>
              </a:rPr>
              <a:t>(</a:t>
            </a:r>
            <a:r>
              <a:rPr lang="en-US" sz="3200">
                <a:solidFill>
                  <a:srgbClr val="6F2F9F"/>
                </a:solidFill>
              </a:rPr>
              <a:t>facial nucleus</a:t>
            </a:r>
            <a:r>
              <a:rPr lang="en-US" sz="3200">
                <a:solidFill>
                  <a:srgbClr val="FF6600"/>
                </a:solidFill>
              </a:rPr>
              <a:t>)</a:t>
            </a:r>
            <a:endParaRPr sz="3200"/>
          </a:p>
        </p:txBody>
      </p:sp>
      <p:sp>
        <p:nvSpPr>
          <p:cNvPr id="127" name="Google Shape;127;p15"/>
          <p:cNvSpPr txBox="1"/>
          <p:nvPr>
            <p:ph idx="1" type="body"/>
          </p:nvPr>
        </p:nvSpPr>
        <p:spPr>
          <a:xfrm>
            <a:off x="349504" y="1224533"/>
            <a:ext cx="8358505" cy="4485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1100">
            <a:spAutoFit/>
          </a:bodyPr>
          <a:lstStyle/>
          <a:p>
            <a:pPr indent="0" lvl="0" marL="25400" marR="279400" rtl="0" algn="l">
              <a:lnSpc>
                <a:spcPct val="1071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66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>
                <a:solidFill>
                  <a:srgbClr val="FF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/>
              <a:t>2</a:t>
            </a:r>
            <a:r>
              <a:rPr baseline="30000" lang="en-US" sz="3150"/>
              <a:t>nd </a:t>
            </a:r>
            <a:r>
              <a:rPr lang="en-US" sz="3200"/>
              <a:t>branchial arch muscles </a:t>
            </a:r>
            <a:r>
              <a:rPr lang="en-US" sz="320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/>
              <a:t>muscles of facial  expression 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0055" lvl="0" marL="440055" marR="17780" rtl="0" algn="l">
              <a:lnSpc>
                <a:spcPct val="90100"/>
              </a:lnSpc>
              <a:spcBef>
                <a:spcPts val="1614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AutoNum type="arabicPeriod" startAt="2"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Superior salivatory nucleus </a:t>
            </a:r>
            <a:r>
              <a:rPr lang="en-US" sz="245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To chorda tympani  branch </a:t>
            </a: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joins lingual branch of Lingual n -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3 -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  Infratemporal fossa </a:t>
            </a:r>
            <a:r>
              <a:rPr lang="en-US" sz="200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submandibular ganglion </a:t>
            </a:r>
            <a:r>
              <a:rPr lang="en-US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submandibular, sublingual &amp; acc lingual glands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82600" marR="198120" rtl="0" algn="l">
              <a:lnSpc>
                <a:spcPct val="90500"/>
              </a:lnSpc>
              <a:spcBef>
                <a:spcPts val="95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 startAt="2"/>
            </a:pPr>
            <a:r>
              <a:rPr b="1" lang="en-US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Lacrimal nucleus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greater petrosal branch +  deep petrosal n -	</a:t>
            </a:r>
            <a:r>
              <a:rPr b="1" lang="en-US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pterygopalatine ganglion </a:t>
            </a:r>
            <a:r>
              <a:rPr lang="en-US">
                <a:solidFill>
                  <a:srgbClr val="6F2F9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>
                <a:solidFill>
                  <a:srgbClr val="6F2F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Lacrimal glands &amp; paranasal sinuses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39" y="141731"/>
            <a:ext cx="8860536" cy="645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465226" y="1301860"/>
            <a:ext cx="8350250" cy="3615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25">
            <a:spAutoFit/>
          </a:bodyPr>
          <a:lstStyle/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Geniculate ganglion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318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Central processes	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nervus intermedius</a:t>
            </a:r>
            <a:endParaRPr sz="2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469900" marR="5080" rtl="0" algn="l">
              <a:lnSpc>
                <a:spcPct val="79600"/>
              </a:lnSpc>
              <a:spcBef>
                <a:spcPts val="1025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Peripheral processes	chorda tympani, 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	petrosal and  deep petrosal nn	</a:t>
            </a:r>
            <a:r>
              <a:rPr lang="en-US" sz="2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vidian nerve </a:t>
            </a:r>
            <a:r>
              <a:rPr lang="en-US" sz="245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24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Pterygopalatine ganglion.</a:t>
            </a:r>
            <a:endParaRPr sz="2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(some fibers join the 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auricular branch of the vagus</a:t>
            </a:r>
            <a:r>
              <a:rPr lang="en-US" sz="245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9565" lvl="0" marL="341630" marR="0" rtl="0" algn="l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>
                <a:srgbClr val="3333FF"/>
              </a:buClr>
              <a:buSzPts val="2700"/>
              <a:buFont typeface="Calibri"/>
              <a:buAutoNum type="arabicPeriod" startAt="2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Gustatory nucleus </a:t>
            </a:r>
            <a:r>
              <a:rPr lang="en-US" sz="365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nucleus of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tractus solitarius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06400" marR="829310" rtl="0" algn="l">
              <a:lnSpc>
                <a:spcPct val="83100"/>
              </a:lnSpc>
              <a:spcBef>
                <a:spcPts val="894"/>
              </a:spcBef>
              <a:spcAft>
                <a:spcPts val="0"/>
              </a:spcAft>
              <a:buClr>
                <a:srgbClr val="3333FF"/>
              </a:buClr>
              <a:buSzPts val="2700"/>
              <a:buFont typeface="Calibri"/>
              <a:buAutoNum type="arabicPeriod" startAt="2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Nucleus of spinal trigeminal tract </a:t>
            </a:r>
            <a:r>
              <a:rPr lang="en-US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From nervus  intermedius</a:t>
            </a:r>
            <a:endParaRPr sz="24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283458" y="2167127"/>
            <a:ext cx="431800" cy="114300"/>
          </a:xfrm>
          <a:custGeom>
            <a:rect b="b" l="l" r="r" t="t"/>
            <a:pathLst>
              <a:path extrusionOk="0" h="114300" w="431800">
                <a:moveTo>
                  <a:pt x="316991" y="0"/>
                </a:moveTo>
                <a:lnTo>
                  <a:pt x="316991" y="114300"/>
                </a:lnTo>
                <a:lnTo>
                  <a:pt x="393191" y="76200"/>
                </a:lnTo>
                <a:lnTo>
                  <a:pt x="336041" y="76200"/>
                </a:lnTo>
                <a:lnTo>
                  <a:pt x="336041" y="38100"/>
                </a:lnTo>
                <a:lnTo>
                  <a:pt x="393191" y="38100"/>
                </a:lnTo>
                <a:lnTo>
                  <a:pt x="316991" y="0"/>
                </a:lnTo>
                <a:close/>
              </a:path>
              <a:path extrusionOk="0" h="114300" w="431800">
                <a:moveTo>
                  <a:pt x="31699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16991" y="76200"/>
                </a:lnTo>
                <a:lnTo>
                  <a:pt x="316991" y="38100"/>
                </a:lnTo>
                <a:close/>
              </a:path>
              <a:path extrusionOk="0" h="114300" w="431800">
                <a:moveTo>
                  <a:pt x="393191" y="38100"/>
                </a:moveTo>
                <a:lnTo>
                  <a:pt x="336041" y="38100"/>
                </a:lnTo>
                <a:lnTo>
                  <a:pt x="336041" y="76200"/>
                </a:lnTo>
                <a:lnTo>
                  <a:pt x="393191" y="76200"/>
                </a:lnTo>
                <a:lnTo>
                  <a:pt x="431291" y="57150"/>
                </a:lnTo>
                <a:lnTo>
                  <a:pt x="393191" y="38100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3611117" y="2529839"/>
            <a:ext cx="433070" cy="114300"/>
          </a:xfrm>
          <a:custGeom>
            <a:rect b="b" l="l" r="r" t="t"/>
            <a:pathLst>
              <a:path extrusionOk="0" h="114300" w="433070">
                <a:moveTo>
                  <a:pt x="318516" y="0"/>
                </a:moveTo>
                <a:lnTo>
                  <a:pt x="318516" y="114300"/>
                </a:lnTo>
                <a:lnTo>
                  <a:pt x="394716" y="76200"/>
                </a:lnTo>
                <a:lnTo>
                  <a:pt x="337566" y="76200"/>
                </a:lnTo>
                <a:lnTo>
                  <a:pt x="337566" y="38100"/>
                </a:lnTo>
                <a:lnTo>
                  <a:pt x="394716" y="38100"/>
                </a:lnTo>
                <a:lnTo>
                  <a:pt x="318516" y="0"/>
                </a:lnTo>
                <a:close/>
              </a:path>
              <a:path extrusionOk="0" h="114300" w="433070">
                <a:moveTo>
                  <a:pt x="318516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18516" y="76200"/>
                </a:lnTo>
                <a:lnTo>
                  <a:pt x="318516" y="38100"/>
                </a:lnTo>
                <a:close/>
              </a:path>
              <a:path extrusionOk="0" h="114300" w="433070">
                <a:moveTo>
                  <a:pt x="394716" y="38100"/>
                </a:moveTo>
                <a:lnTo>
                  <a:pt x="337566" y="38100"/>
                </a:lnTo>
                <a:lnTo>
                  <a:pt x="337566" y="76200"/>
                </a:lnTo>
                <a:lnTo>
                  <a:pt x="394716" y="76200"/>
                </a:lnTo>
                <a:lnTo>
                  <a:pt x="432816" y="57150"/>
                </a:lnTo>
                <a:lnTo>
                  <a:pt x="394716" y="38100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295" y="231647"/>
            <a:ext cx="8061959" cy="611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type="title"/>
          </p:nvPr>
        </p:nvSpPr>
        <p:spPr>
          <a:xfrm>
            <a:off x="2437002" y="1233042"/>
            <a:ext cx="1391285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Taste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1564005" y="790778"/>
            <a:ext cx="491109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Taste sensations</a:t>
            </a:r>
            <a:endParaRPr sz="6000"/>
          </a:p>
        </p:txBody>
      </p:sp>
      <p:sp>
        <p:nvSpPr>
          <p:cNvPr id="151" name="Google Shape;151;p19"/>
          <p:cNvSpPr txBox="1"/>
          <p:nvPr/>
        </p:nvSpPr>
        <p:spPr>
          <a:xfrm>
            <a:off x="1263777" y="1959356"/>
            <a:ext cx="5269865" cy="250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-2286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Facial 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3333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Glossopharyngeal 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>
                <a:srgbClr val="3333FF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Vagus 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41300" marR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Nucleus tractus solitarious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1472564" y="1009599"/>
            <a:ext cx="275463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>
                <a:solidFill>
                  <a:srgbClr val="04607A"/>
                </a:solidFill>
                <a:latin typeface="Calibri"/>
                <a:ea typeface="Calibri"/>
                <a:cs typeface="Calibri"/>
                <a:sym typeface="Calibri"/>
              </a:rPr>
              <a:t>Cranial nerves</a:t>
            </a:r>
            <a:endParaRPr sz="37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1297432" y="1659687"/>
            <a:ext cx="6586220" cy="424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725">
            <a:spAutoFit/>
          </a:bodyPr>
          <a:lstStyle/>
          <a:p>
            <a:pPr indent="-457200" lvl="0" marL="482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Largest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cranial nerve – </a:t>
            </a: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trigeminal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Longest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cranial nerve – </a:t>
            </a: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vagus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m/c </a:t>
            </a: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paralyzed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– </a:t>
            </a: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facial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nerve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m/c involved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</a:t>
            </a: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intracranial lesions- abducent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Longest – Intracanalicular course- </a:t>
            </a: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facial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Dorsal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aspect of brain- </a:t>
            </a:r>
            <a:r>
              <a:rPr b="0" i="0" lang="en-US" sz="215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trochlear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</a:t>
            </a: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most slender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Only motor branch of </a:t>
            </a: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9</a:t>
            </a:r>
            <a:r>
              <a:rPr b="1" baseline="30000" i="0" lang="en-US" sz="2175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 </a:t>
            </a: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cranial nerve –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48260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b="1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Stylopharyngeus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0" rtl="0" algn="l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True peripheral n except- optic tract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457200" lvl="0" marL="482600" marR="17780" rtl="0" algn="l">
              <a:lnSpc>
                <a:spcPct val="100899"/>
              </a:lnSpc>
              <a:spcBef>
                <a:spcPts val="520"/>
              </a:spcBef>
              <a:spcAft>
                <a:spcPts val="0"/>
              </a:spcAft>
              <a:buClr>
                <a:srgbClr val="0AD0D9"/>
              </a:buClr>
              <a:buSzPts val="2050"/>
              <a:buFont typeface="Arial"/>
              <a:buChar char="•"/>
            </a:pPr>
            <a:r>
              <a:rPr b="0" i="0" lang="en-US" sz="21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Monosynaptic	reflex in brain – jaw jerk/masseteric  reflex</a:t>
            </a:r>
            <a:endParaRPr b="0" i="0" sz="215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707542" y="609676"/>
            <a:ext cx="5767705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3300"/>
                </a:solidFill>
              </a:rPr>
              <a:t>Parasympathetic ganglion</a:t>
            </a:r>
            <a:endParaRPr sz="4400"/>
          </a:p>
        </p:txBody>
      </p:sp>
      <p:sp>
        <p:nvSpPr>
          <p:cNvPr id="157" name="Google Shape;157;p20"/>
          <p:cNvSpPr txBox="1"/>
          <p:nvPr/>
        </p:nvSpPr>
        <p:spPr>
          <a:xfrm>
            <a:off x="707542" y="1707459"/>
            <a:ext cx="3865879" cy="21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Ciliary ganglion  Pterygopalatine ganglion  Submandibular ganglion  Otic ganglion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23" y="0"/>
            <a:ext cx="8912352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7863" y="89914"/>
            <a:ext cx="6851904" cy="676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23" y="115823"/>
            <a:ext cx="8900160" cy="654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363" y="179831"/>
            <a:ext cx="8756904" cy="653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23" y="89915"/>
            <a:ext cx="8810244" cy="676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83540" y="58623"/>
            <a:ext cx="532257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Facial palsy-S.N.Palsy.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300736" y="895959"/>
            <a:ext cx="8351520" cy="589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-300355" lvl="0" marL="3251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294"/>
              </a:buClr>
              <a:buSzPts val="3400"/>
              <a:buFont typeface="Arial"/>
              <a:buChar char="•"/>
            </a:pPr>
            <a:r>
              <a:rPr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CVA-internal capsule - HT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279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5294"/>
              </a:buClr>
              <a:buSzPts val="3400"/>
              <a:buFont typeface="Arial"/>
              <a:buChar char="•"/>
            </a:pPr>
            <a:r>
              <a:rPr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Cortico nuclear- cortico - bulbar fibers are  involved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235584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A5294"/>
              </a:buClr>
              <a:buSzPts val="3400"/>
              <a:buFont typeface="Arial"/>
              <a:buChar char="•"/>
            </a:pPr>
            <a:r>
              <a:rPr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Loss of movement of lower half of face on  opposite side of lesion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62039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5294"/>
              </a:buClr>
              <a:buSzPts val="3400"/>
              <a:buFont typeface="Arial"/>
              <a:buChar char="•"/>
            </a:pPr>
            <a:r>
              <a:rPr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Upper half of face escapes b/of bilateral  representation in cortex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1778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A5294"/>
              </a:buClr>
              <a:buSzPts val="3400"/>
              <a:buFont typeface="Arial"/>
              <a:buChar char="•"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NUCLEAR PALSY-LMN type </a:t>
            </a:r>
            <a:r>
              <a:rPr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of palsy of same  side upper &amp; lower half with </a:t>
            </a:r>
            <a:r>
              <a:rPr b="1"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ipsilateral 6</a:t>
            </a:r>
            <a:r>
              <a:rPr b="1" baseline="30000"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th  </a:t>
            </a:r>
            <a:r>
              <a:rPr b="1"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nerve palsy </a:t>
            </a:r>
            <a:r>
              <a:rPr lang="en-US" sz="36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rPr>
              <a:t>ie internal squint– LR6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777036" y="0"/>
            <a:ext cx="435229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Facial nerve palsy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184912" y="817245"/>
            <a:ext cx="8478520" cy="574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00355" lvl="0" marL="325120" marR="68961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3400"/>
              <a:buFont typeface="Quattrocento Sans"/>
              <a:buChar char="⚫"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Millard Gubler syndrome -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contralateral  </a:t>
            </a:r>
            <a:r>
              <a:rPr i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hemiplegia &amp; ipsilateral facial palsy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b/of  pontine lesion- affects pyramidal tract &amp;  facial nucleus.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17780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AD0D9"/>
              </a:buClr>
              <a:buSzPts val="3400"/>
              <a:buFont typeface="Quattrocento Sans"/>
              <a:buChar char="⚫"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Infra nuclear palsy - bells palsy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LMN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Palsy -  same side complete face paralysis.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D0D9"/>
              </a:buClr>
              <a:buSzPts val="3400"/>
              <a:buFont typeface="Quattrocento Sans"/>
              <a:buChar char="⚫"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Internal acoustic meatus-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LMN Palsy &amp;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251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deafness-8</a:t>
            </a:r>
            <a:r>
              <a:rPr b="1" baseline="30000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25120" marR="0" rtl="0" algn="just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AD0D9"/>
              </a:buClr>
              <a:buSzPts val="3400"/>
              <a:buFont typeface="Quattrocento Sans"/>
              <a:buChar char="⚫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Lesion at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genu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geniculate ganglion -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251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diminished lacrimation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605739" y="83261"/>
            <a:ext cx="3999229" cy="69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Facial nerve palsy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300634" y="1013587"/>
            <a:ext cx="8637905" cy="5285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300355" lvl="0" marL="3124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Quattrocento Sans"/>
              <a:buChar char="⚫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salivation by submandibular gland, hyperaccusis  b/of stapedial muscle palsy , + LMN palsy same  side.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12420" marR="614045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Quattrocento Sans"/>
              <a:buChar char="⚫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Facial canal-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CTN – bell palsy &amp;Taste loss of ant  2/3 tongue – clinically ??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124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Quattrocento Sans"/>
              <a:buChar char="⚫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Crocodile tears - during recovery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124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Quattrocento Sans"/>
              <a:buChar char="⚫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Stylomastoid foramen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bells palsy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12420" marR="33020" rtl="0" algn="l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Quattrocento Sans"/>
              <a:buChar char="⚫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Bells phenomenon - while closing eye lids affected  side eye rolls upward,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0355" lvl="0" marL="31242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AD0D9"/>
              </a:buClr>
              <a:buSzPts val="3000"/>
              <a:buFont typeface="Quattrocento Sans"/>
              <a:buChar char="⚫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 to degeneration appears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>
            <p:ph type="title"/>
          </p:nvPr>
        </p:nvSpPr>
        <p:spPr>
          <a:xfrm>
            <a:off x="503936" y="0"/>
            <a:ext cx="4792980" cy="1031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00000"/>
                </a:solidFill>
              </a:rPr>
              <a:t>Cranial Nerves</a:t>
            </a:r>
            <a:endParaRPr sz="6600"/>
          </a:p>
        </p:txBody>
      </p:sp>
      <p:sp>
        <p:nvSpPr>
          <p:cNvPr id="55" name="Google Shape;55;p3"/>
          <p:cNvSpPr txBox="1"/>
          <p:nvPr/>
        </p:nvSpPr>
        <p:spPr>
          <a:xfrm>
            <a:off x="7003795" y="5636767"/>
            <a:ext cx="614680" cy="151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13.4a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47" y="1004315"/>
            <a:ext cx="8061959" cy="585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/>
          <p:nvPr>
            <p:ph type="title"/>
          </p:nvPr>
        </p:nvSpPr>
        <p:spPr>
          <a:xfrm>
            <a:off x="207670" y="566420"/>
            <a:ext cx="7696834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333FF"/>
                </a:solidFill>
              </a:rPr>
              <a:t>Location of cranial nerves</a:t>
            </a:r>
            <a:endParaRPr sz="6000"/>
          </a:p>
        </p:txBody>
      </p:sp>
      <p:sp>
        <p:nvSpPr>
          <p:cNvPr id="62" name="Google Shape;62;p4"/>
          <p:cNvSpPr txBox="1"/>
          <p:nvPr/>
        </p:nvSpPr>
        <p:spPr>
          <a:xfrm>
            <a:off x="707542" y="2284298"/>
            <a:ext cx="6922770" cy="3338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540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Anterior cranial fossa: C.N. 1–2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4750"/>
              <a:buFont typeface="Calibri"/>
              <a:buNone/>
            </a:pPr>
            <a:r>
              <a:t/>
            </a:r>
            <a:endParaRPr b="0" i="0" sz="4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413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Middle cranial fossa: C.N. 3-6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4750"/>
              <a:buFont typeface="Calibri"/>
              <a:buNone/>
            </a:pPr>
            <a:r>
              <a:t/>
            </a:r>
            <a:endParaRPr b="0" i="0" sz="4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413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Posterior cranial fossa: C.N. 7-12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type="title"/>
          </p:nvPr>
        </p:nvSpPr>
        <p:spPr>
          <a:xfrm>
            <a:off x="707542" y="353644"/>
            <a:ext cx="514096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6F2F9F"/>
                </a:solidFill>
              </a:rPr>
              <a:t>Sensory nerve</a:t>
            </a:r>
            <a:endParaRPr sz="7200"/>
          </a:p>
        </p:txBody>
      </p:sp>
      <p:sp>
        <p:nvSpPr>
          <p:cNvPr id="68" name="Google Shape;68;p5"/>
          <p:cNvSpPr txBox="1"/>
          <p:nvPr/>
        </p:nvSpPr>
        <p:spPr>
          <a:xfrm>
            <a:off x="707542" y="1687520"/>
            <a:ext cx="6129655" cy="2630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775">
            <a:spAutoFit/>
          </a:bodyPr>
          <a:lstStyle/>
          <a:p>
            <a:pPr indent="-336549" lvl="0" marL="2533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5300"/>
              <a:buFont typeface="Arial"/>
              <a:buChar char="•"/>
            </a:pPr>
            <a:r>
              <a:rPr b="0" i="0" lang="en-US" sz="5400" u="none" cap="none" strike="noStrike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Olfactory (1)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49" lvl="0" marL="25336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AF50"/>
              </a:buClr>
              <a:buSzPts val="5300"/>
              <a:buFont typeface="Arial"/>
              <a:buChar char="•"/>
            </a:pPr>
            <a:r>
              <a:rPr b="0" i="0" lang="en-US" sz="5400" u="none" cap="none" strike="noStrike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Optic (2)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49" lvl="0" marL="25336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AF50"/>
              </a:buClr>
              <a:buSzPts val="5300"/>
              <a:buFont typeface="Arial"/>
              <a:buChar char="•"/>
            </a:pPr>
            <a:r>
              <a:rPr b="0" i="0" lang="en-US" sz="5400" u="none" cap="none" strike="noStrike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Vestibulocochlear (8)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/>
          <p:nvPr>
            <p:ph type="title"/>
          </p:nvPr>
        </p:nvSpPr>
        <p:spPr>
          <a:xfrm>
            <a:off x="707542" y="353644"/>
            <a:ext cx="458724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6F2F9F"/>
                </a:solidFill>
              </a:rPr>
              <a:t>Motor nerve</a:t>
            </a:r>
            <a:endParaRPr sz="7200"/>
          </a:p>
        </p:txBody>
      </p:sp>
      <p:sp>
        <p:nvSpPr>
          <p:cNvPr id="74" name="Google Shape;74;p6"/>
          <p:cNvSpPr txBox="1"/>
          <p:nvPr/>
        </p:nvSpPr>
        <p:spPr>
          <a:xfrm>
            <a:off x="707542" y="1694723"/>
            <a:ext cx="3998595" cy="3681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650">
            <a:spAutoFit/>
          </a:bodyPr>
          <a:lstStyle/>
          <a:p>
            <a:pPr indent="-2794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Oculomotor	(3)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41300" marR="0" rtl="0" algn="l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Trochlear (4)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41300" marR="0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Abducens (6)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41300" marR="0" rtl="0" algn="l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Accessory (11)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241300" marR="0" rtl="0" algn="l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Char char="•"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Hypoglossal (12)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707542" y="353644"/>
            <a:ext cx="486156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Mixed nerves</a:t>
            </a:r>
            <a:endParaRPr sz="7200"/>
          </a:p>
        </p:txBody>
      </p:sp>
      <p:sp>
        <p:nvSpPr>
          <p:cNvPr id="80" name="Google Shape;80;p7"/>
          <p:cNvSpPr txBox="1"/>
          <p:nvPr/>
        </p:nvSpPr>
        <p:spPr>
          <a:xfrm>
            <a:off x="707542" y="1692098"/>
            <a:ext cx="5480050" cy="3168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-3048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Trigeminal (5)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Facial (7)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Glossopharyngeal (9)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1F4E79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Vagus (10)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471017" y="40385"/>
            <a:ext cx="7946390" cy="15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025">
            <a:spAutoFit/>
          </a:bodyPr>
          <a:lstStyle/>
          <a:p>
            <a:pPr indent="0" lvl="0" marL="12700" marR="5080" rtl="0" algn="l">
              <a:lnSpc>
                <a:spcPct val="107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Innervation of Branchial arch  muscles –Mixed nerves</a:t>
            </a:r>
            <a:endParaRPr sz="5400"/>
          </a:p>
        </p:txBody>
      </p:sp>
      <p:sp>
        <p:nvSpPr>
          <p:cNvPr id="86" name="Google Shape;86;p8"/>
          <p:cNvSpPr txBox="1"/>
          <p:nvPr/>
        </p:nvSpPr>
        <p:spPr>
          <a:xfrm>
            <a:off x="471017" y="1510901"/>
            <a:ext cx="5432425" cy="4740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-3048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2F9F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1 - Trigeminal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6F2F9F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2 - Facial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rgbClr val="6F2F9F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3 - Glossopharyngeal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6F2F9F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4 – Vagus - SLN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 – Regresses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41300" marR="0" rtl="0" algn="l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>
                <a:srgbClr val="6F2F9F"/>
              </a:buClr>
              <a:buSzPts val="480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rPr>
              <a:t>6 – Vagus - RLN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type="title"/>
          </p:nvPr>
        </p:nvSpPr>
        <p:spPr>
          <a:xfrm>
            <a:off x="684072" y="100025"/>
            <a:ext cx="7186295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9933FF"/>
                </a:solidFill>
              </a:rPr>
              <a:t>Cranial Nerve VII: Facial</a:t>
            </a:r>
            <a:endParaRPr sz="6000"/>
          </a:p>
        </p:txBody>
      </p:sp>
      <p:sp>
        <p:nvSpPr>
          <p:cNvPr id="92" name="Google Shape;92;p9"/>
          <p:cNvSpPr txBox="1"/>
          <p:nvPr/>
        </p:nvSpPr>
        <p:spPr>
          <a:xfrm>
            <a:off x="439318" y="1118387"/>
            <a:ext cx="7837805" cy="5011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775">
            <a:spAutoFit/>
          </a:bodyPr>
          <a:lstStyle/>
          <a:p>
            <a:pPr indent="-311785" lvl="0" marL="323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Fibers leave lower pons,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travel through internal acoustic meatus,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 through </a:t>
            </a:r>
            <a:r>
              <a:rPr b="0" i="0" lang="en-US" sz="2800" u="none" cap="none" strike="noStrik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stylomastoid foramen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lateral aspect of face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 through Parotid gland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Mixed nerve with five major branches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 functions include facial expression,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0" rtl="0" algn="l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autonomic impulses to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lacrimal &amp; salivary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glands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785" lvl="0" marL="323850" marR="5080" rtl="0" algn="l">
              <a:lnSpc>
                <a:spcPct val="107857"/>
              </a:lnSpc>
              <a:spcBef>
                <a:spcPts val="10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Sensory function is </a:t>
            </a:r>
            <a:r>
              <a:rPr b="0" i="0" lang="en-US" sz="2800" u="none" cap="none" strike="noStrike">
                <a:solidFill>
                  <a:srgbClr val="3333FF"/>
                </a:solidFill>
                <a:latin typeface="Calibri"/>
                <a:ea typeface="Calibri"/>
                <a:cs typeface="Calibri"/>
                <a:sym typeface="Calibri"/>
              </a:rPr>
              <a:t>taste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anterior two-thirds of  tongue –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Chorda tympani n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2022-08-29T04:41:34Z</dcterms:created>
  <dc:creator>AIIMS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2022-08-29T00:00:00Z</vt:filetime>
  </property>
</Properties>
</file>